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61" r:id="rId5"/>
    <p:sldId id="262" r:id="rId6"/>
    <p:sldId id="260" r:id="rId7"/>
    <p:sldId id="265" r:id="rId8"/>
    <p:sldId id="266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74" r:id="rId19"/>
    <p:sldId id="275" r:id="rId20"/>
    <p:sldId id="276" r:id="rId21"/>
    <p:sldId id="277" r:id="rId22"/>
    <p:sldId id="259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31FFD0-4B51-4A3F-A2B7-48BEA884920F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4559C8-84A9-47C7-9A0D-79660555EC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537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黑暗里有星球&#10;&#10;描述已自动生成">
            <a:extLst>
              <a:ext uri="{FF2B5EF4-FFF2-40B4-BE49-F238E27FC236}">
                <a16:creationId xmlns:a16="http://schemas.microsoft.com/office/drawing/2014/main" id="{AC2D5FC4-48B0-4E2C-95C0-3E796F81E2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694BA9AB-4946-4260-A3E5-D2DC9EAE3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800" y="2930400"/>
            <a:ext cx="6340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algn="l">
              <a:defRPr kumimoji="1" lang="zh-CN" altLang="en-US" sz="4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3DB673C0-3A91-4C04-BE21-AA24FFB34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7200" y="3722400"/>
            <a:ext cx="2528540" cy="2862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kumimoji="1" lang="zh-CN" altLang="en-US" sz="1400" kern="1200" dirty="0">
                <a:solidFill>
                  <a:srgbClr val="FFFFFF"/>
                </a:solidFill>
                <a:latin typeface="PingFang SC Medium" panose="020B0400000000000000" pitchFamily="34" charset="-122"/>
                <a:ea typeface="PingFang SC Light" panose="020B0300000000000000" pitchFamily="34" charset="-122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1940E46-5C6F-4E8D-AB7E-955AC4A919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85827" y="1314571"/>
            <a:ext cx="1765976" cy="50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215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1AB21D0-E032-480F-9C79-7525433BD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670" y="906272"/>
            <a:ext cx="5376799" cy="436893"/>
          </a:xfrm>
          <a:prstGeom prst="rect">
            <a:avLst/>
          </a:prstGeom>
        </p:spPr>
        <p:txBody>
          <a:bodyPr/>
          <a:lstStyle>
            <a:lvl1pPr>
              <a:defRPr kumimoji="1" lang="zh-CN" altLang="en-US" sz="2400" b="1" kern="1200" dirty="0">
                <a:solidFill>
                  <a:srgbClr val="023279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34ABC1C3-CDBB-46A6-99D8-42059944A3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87669" y="1929111"/>
            <a:ext cx="5376799" cy="43689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kumimoji="1" lang="zh-CN" altLang="en-US" sz="2400" b="1" kern="1200" dirty="0">
                <a:solidFill>
                  <a:srgbClr val="023279"/>
                </a:solidFill>
                <a:latin typeface="PingFang SC Medium" panose="020B0400000000000000" pitchFamily="34" charset="-122"/>
                <a:ea typeface="PingFang SC Light" panose="020B0300000000000000" pitchFamily="34" charset="-122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BA811F3-5480-471E-814D-F596F0D025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638251" cy="68580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93DDDE3-AE55-443E-8F03-921704011255}"/>
              </a:ext>
            </a:extLst>
          </p:cNvPr>
          <p:cNvSpPr txBox="1"/>
          <p:nvPr userDrawn="1"/>
        </p:nvSpPr>
        <p:spPr>
          <a:xfrm>
            <a:off x="1635821" y="2603795"/>
            <a:ext cx="1362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 录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A25CAE6-B3CF-4D3C-BBC0-57CA9B547337}"/>
              </a:ext>
            </a:extLst>
          </p:cNvPr>
          <p:cNvSpPr txBox="1"/>
          <p:nvPr userDrawn="1"/>
        </p:nvSpPr>
        <p:spPr>
          <a:xfrm>
            <a:off x="1755313" y="3280922"/>
            <a:ext cx="11721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spc="100" dirty="0">
                <a:solidFill>
                  <a:schemeClr val="accent1">
                    <a:lumMod val="20000"/>
                    <a:lumOff val="8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Agenda</a:t>
            </a:r>
            <a:endParaRPr kumimoji="1" lang="zh-CN" altLang="en-US" sz="2000" spc="100" dirty="0">
              <a:solidFill>
                <a:schemeClr val="accent1">
                  <a:lumMod val="20000"/>
                  <a:lumOff val="8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F8E56F6-5042-4099-B6D7-64EF6FBF0A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4800" y="298207"/>
            <a:ext cx="1059102" cy="30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49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2">
            <a:extLst>
              <a:ext uri="{FF2B5EF4-FFF2-40B4-BE49-F238E27FC236}">
                <a16:creationId xmlns:a16="http://schemas.microsoft.com/office/drawing/2014/main" id="{B293E36C-F53F-4CB6-A997-85BA46327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999" y="1056444"/>
            <a:ext cx="11474003" cy="5095783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A942401A-21BC-42E9-B85D-C63C20720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00" y="166790"/>
            <a:ext cx="9995183" cy="436893"/>
          </a:xfrm>
          <a:prstGeom prst="rect">
            <a:avLst/>
          </a:prstGeom>
        </p:spPr>
        <p:txBody>
          <a:bodyPr/>
          <a:lstStyle>
            <a:lvl1pPr>
              <a:defRPr kumimoji="1" lang="zh-CN" altLang="en-US" sz="2400" b="0" kern="1200" dirty="0">
                <a:solidFill>
                  <a:srgbClr val="023279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76BB8280-4D73-4FFA-A858-41AB1D818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6802" y="632608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6E3B2-2909-4317-9E7E-E3B52934B200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5946AD6-633F-4592-BA32-4E7772876B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4315"/>
            <a:ext cx="12192000" cy="64008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853E6406-29DC-4050-A65E-A8023A7BB2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81468" y="226932"/>
            <a:ext cx="1098534" cy="31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46489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形状, 圆圈&#10;&#10;描述已自动生成">
            <a:extLst>
              <a:ext uri="{FF2B5EF4-FFF2-40B4-BE49-F238E27FC236}">
                <a16:creationId xmlns:a16="http://schemas.microsoft.com/office/drawing/2014/main" id="{F4FA390C-7C13-419C-9C91-263A9A8B5F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41E0EBE-0DBF-4DEB-A6DA-6E59338E94B8}"/>
              </a:ext>
            </a:extLst>
          </p:cNvPr>
          <p:cNvSpPr txBox="1"/>
          <p:nvPr userDrawn="1"/>
        </p:nvSpPr>
        <p:spPr>
          <a:xfrm>
            <a:off x="4769355" y="2598822"/>
            <a:ext cx="2720617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3900" dirty="0">
                <a:solidFill>
                  <a:srgbClr val="FFFFFF"/>
                </a:solidFill>
                <a:latin typeface="PingFang SC Medium" panose="020B0400000000000000" pitchFamily="34" charset="-122"/>
                <a:ea typeface="PingFang SC Medium" panose="020B0400000000000000" pitchFamily="34" charset="-122"/>
              </a:rPr>
              <a:t>Thank You</a:t>
            </a:r>
            <a:endParaRPr kumimoji="1" lang="zh-CN" altLang="en-US" sz="3900" dirty="0">
              <a:solidFill>
                <a:srgbClr val="FFFFFF"/>
              </a:solidFill>
              <a:latin typeface="PingFang SC Medium" panose="020B0400000000000000" pitchFamily="34" charset="-122"/>
              <a:ea typeface="PingFang SC Medium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D038BE7-8FBF-41F2-BE6E-495D5AF1D256}"/>
              </a:ext>
            </a:extLst>
          </p:cNvPr>
          <p:cNvSpPr txBox="1"/>
          <p:nvPr userDrawn="1"/>
        </p:nvSpPr>
        <p:spPr>
          <a:xfrm>
            <a:off x="4837533" y="3195060"/>
            <a:ext cx="2530933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1120" dirty="0">
                <a:solidFill>
                  <a:srgbClr val="8BBEF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聚焦算力，让人类数字世界更美好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E87364-2131-4D77-8296-EA06CA2FEC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91578" y="5491200"/>
            <a:ext cx="1837550" cy="54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43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0B9A94-BE46-40D5-8220-F21E99BE0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2A52EE-9B23-496B-903F-59F7BB169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FD949E-CD78-46AA-8AFE-601F0689B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5A6B1-E79F-405C-A68A-2EF07D61DD38}" type="datetimeFigureOut">
              <a:rPr lang="zh-CN" altLang="en-US" smtClean="0"/>
              <a:t>2022/10/13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D71804-DBDA-4995-9762-D548C20A1D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D915FA-FC0A-4063-A246-09B122C46A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6E3B2-2909-4317-9E7E-E3B52934B200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151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3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>
            <a:extLst>
              <a:ext uri="{FF2B5EF4-FFF2-40B4-BE49-F238E27FC236}">
                <a16:creationId xmlns:a16="http://schemas.microsoft.com/office/drawing/2014/main" id="{3B0A05EB-6CF9-40A7-B1E7-D6A86C00DC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800" y="2930400"/>
            <a:ext cx="3253391" cy="646331"/>
          </a:xfrm>
        </p:spPr>
        <p:txBody>
          <a:bodyPr/>
          <a:lstStyle/>
          <a:p>
            <a:r>
              <a:rPr lang="en-US" altLang="zh-CN" dirty="0"/>
              <a:t>SIFT</a:t>
            </a:r>
            <a:r>
              <a:rPr lang="zh-CN" altLang="en-US" dirty="0" smtClean="0"/>
              <a:t>特征提取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1413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5427920B-8E1E-4B06-9678-8A1BE047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滤波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ACA9413-F42F-4DAA-A163-9F13834F5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000" y="1170378"/>
            <a:ext cx="6757716" cy="3346249"/>
          </a:xfrm>
        </p:spPr>
        <p:txBody>
          <a:bodyPr/>
          <a:lstStyle/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r>
              <a:rPr lang="zh-CN" altLang="en-US" sz="2000" dirty="0" smtClean="0">
                <a:latin typeface="华文宋体" panose="02010600040101010101" pitchFamily="2" charset="-122"/>
                <a:ea typeface="华文宋体" panose="02010600040101010101" pitchFamily="2" charset="-122"/>
              </a:rPr>
              <a:t>小波变换</a:t>
            </a:r>
            <a:endParaRPr lang="en-US" altLang="zh-CN" sz="2000" dirty="0" smtClean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32A6C10-1BC0-4A07-AF8A-E61586FDB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10</a:t>
            </a:fld>
            <a:endParaRPr lang="zh-CN" altLang="en-US" dirty="0"/>
          </a:p>
        </p:txBody>
      </p:sp>
      <p:pic>
        <p:nvPicPr>
          <p:cNvPr id="7" name="Picture 2" descr="https://img-blog.csdn.net/2016070511351259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42"/>
          <a:stretch/>
        </p:blipFill>
        <p:spPr bwMode="auto">
          <a:xfrm>
            <a:off x="2831539" y="2178424"/>
            <a:ext cx="5276850" cy="290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22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5427920B-8E1E-4B06-9678-8A1BE047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滤波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ACA9413-F42F-4DAA-A163-9F13834F5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000" y="1170378"/>
            <a:ext cx="6757716" cy="3346249"/>
          </a:xfrm>
        </p:spPr>
        <p:txBody>
          <a:bodyPr/>
          <a:lstStyle/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r>
              <a:rPr lang="zh-CN" altLang="en-US" sz="2000" dirty="0" smtClean="0">
                <a:latin typeface="华文宋体" panose="02010600040101010101" pitchFamily="2" charset="-122"/>
                <a:ea typeface="华文宋体" panose="02010600040101010101" pitchFamily="2" charset="-122"/>
              </a:rPr>
              <a:t>卷积</a:t>
            </a: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32A6C10-1BC0-4A07-AF8A-E61586FDB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11</a:t>
            </a:fld>
            <a:endParaRPr lang="zh-CN" altLang="en-US" dirty="0"/>
          </a:p>
        </p:txBody>
      </p:sp>
      <p:pic>
        <p:nvPicPr>
          <p:cNvPr id="6146" name="Picture 2" descr="https://img-blog.csdn.net/2016020414074992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391" y="2023318"/>
            <a:ext cx="3962400" cy="415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94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SIFT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12</a:t>
            </a:fld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BA62E4B-866A-47A4-9231-DCE4E36A86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6687" y="1165612"/>
            <a:ext cx="10973315" cy="77076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CF1EE14-E374-4917-BE24-7E8002620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439" y="2794954"/>
            <a:ext cx="8231809" cy="353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0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SIFT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13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72EB43-E4E7-4DD1-BA0D-2625F5CDA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87" y="2737947"/>
            <a:ext cx="5022899" cy="380111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内容占位符 7">
                <a:extLst>
                  <a:ext uri="{FF2B5EF4-FFF2-40B4-BE49-F238E27FC236}">
                    <a16:creationId xmlns:a16="http://schemas.microsoft.com/office/drawing/2014/main" id="{D80290C3-F3E0-4F17-982A-5D09596BC652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6962294" y="4608179"/>
                <a:ext cx="4561836" cy="17179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 xmlns:m="http://schemas.openxmlformats.org/officeDocument/2006/math">
                    <m:r>
                      <a:rPr lang="en-US" altLang="zh-CN" sz="3600" b="1" i="1" kern="100" smtClean="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𝑯</m:t>
                    </m:r>
                    <m:r>
                      <a:rPr lang="en-US" altLang="zh-CN" sz="3600" b="1" i="1" kern="100" smtClean="0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zh-CN" altLang="zh-CN" sz="3600" b="1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zh-CN" altLang="zh-CN" sz="3600" b="1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zh-CN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𝑫</m:t>
                                  </m:r>
                                </m:e>
                                <m:sub>
                                  <m:r>
                                    <a:rPr lang="en-US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𝒙𝒙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𝑫</m:t>
                                  </m:r>
                                </m:e>
                                <m:sub>
                                  <m:r>
                                    <a:rPr lang="en-US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𝒙𝒚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zh-CN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𝑫</m:t>
                                  </m:r>
                                </m:e>
                                <m:sub>
                                  <m:r>
                                    <a:rPr lang="en-US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𝒙𝒚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zh-CN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𝑫</m:t>
                                  </m:r>
                                </m:e>
                                <m:sub>
                                  <m:r>
                                    <a:rPr lang="en-US" altLang="zh-CN" sz="3600" b="1" i="1" kern="100">
                                      <a:effectLst/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</a:rPr>
                                    <m:t>𝒚𝒚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zh-CN" altLang="zh-CN" sz="36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  <a:p>
                <a:endParaRPr lang="zh-CN" altLang="en-US" dirty="0"/>
              </a:p>
            </p:txBody>
          </p:sp>
        </mc:Choice>
        <mc:Fallback>
          <p:sp>
            <p:nvSpPr>
              <p:cNvPr id="8" name="内容占位符 7">
                <a:extLst>
                  <a:ext uri="{FF2B5EF4-FFF2-40B4-BE49-F238E27FC236}">
                    <a16:creationId xmlns:a16="http://schemas.microsoft.com/office/drawing/2014/main" id="{D80290C3-F3E0-4F17-982A-5D09596BC652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962294" y="4608179"/>
                <a:ext cx="4561836" cy="17179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>
            <a:extLst>
              <a:ext uri="{FF2B5EF4-FFF2-40B4-BE49-F238E27FC236}">
                <a16:creationId xmlns:a16="http://schemas.microsoft.com/office/drawing/2014/main" id="{F674E93E-3B1B-4951-8181-DFF2BF07864C}"/>
              </a:ext>
            </a:extLst>
          </p:cNvPr>
          <p:cNvSpPr txBox="1"/>
          <p:nvPr/>
        </p:nvSpPr>
        <p:spPr>
          <a:xfrm>
            <a:off x="845887" y="1584955"/>
            <a:ext cx="6317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泰勒展开插值逼近真实极值点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9E03138-2FCD-4A59-B28C-48CF6F7E267C}"/>
              </a:ext>
            </a:extLst>
          </p:cNvPr>
          <p:cNvSpPr txBox="1"/>
          <p:nvPr/>
        </p:nvSpPr>
        <p:spPr>
          <a:xfrm>
            <a:off x="7077746" y="1584955"/>
            <a:ext cx="4330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n-ea"/>
                <a:cs typeface="Times New Roman" panose="02020603050405020304" pitchFamily="18" charset="0"/>
              </a:rPr>
              <a:t>用该点处的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Hessian</a:t>
            </a:r>
            <a:r>
              <a:rPr lang="zh-CN" altLang="en-US" sz="2400" dirty="0">
                <a:latin typeface="+mn-ea"/>
                <a:cs typeface="Times New Roman" panose="02020603050405020304" pitchFamily="18" charset="0"/>
              </a:rPr>
              <a:t>矩阵判断是否应该被滤除。</a:t>
            </a:r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1666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SIFT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14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C851CF-CB2E-42CF-B80F-99031234D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222" y="2633902"/>
            <a:ext cx="8049746" cy="337707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55A4D29-506B-407C-A0D3-94E712D5813D}"/>
              </a:ext>
            </a:extLst>
          </p:cNvPr>
          <p:cNvSpPr txBox="1"/>
          <p:nvPr/>
        </p:nvSpPr>
        <p:spPr>
          <a:xfrm>
            <a:off x="920338" y="1864426"/>
            <a:ext cx="10491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SIFT</a:t>
            </a:r>
            <a:r>
              <a:rPr lang="zh-CN" altLang="en-US" sz="2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统计特征点</a:t>
            </a:r>
            <a:r>
              <a:rPr lang="zh-CN" altLang="zh-CN" sz="2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邻域内每个像素的梯度来获得</a:t>
            </a:r>
            <a:r>
              <a:rPr lang="zh-CN" altLang="en-US" sz="2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特征点</a:t>
            </a:r>
            <a:r>
              <a:rPr lang="zh-CN" altLang="zh-CN" sz="2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方向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6197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15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3F4072-1872-4688-9365-F9328573D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23" y="2210392"/>
            <a:ext cx="3476607" cy="2909653"/>
          </a:xfrm>
          <a:prstGeom prst="rect">
            <a:avLst/>
          </a:prstGeom>
        </p:spPr>
      </p:pic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3C02079E-996D-4A47-8292-E4BA910589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42183" y="2141219"/>
            <a:ext cx="6096000" cy="304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55A4D29-506B-407C-A0D3-94E712D5813D}"/>
              </a:ext>
            </a:extLst>
          </p:cNvPr>
          <p:cNvSpPr txBox="1"/>
          <p:nvPr/>
        </p:nvSpPr>
        <p:spPr>
          <a:xfrm>
            <a:off x="933785" y="1380349"/>
            <a:ext cx="10491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生成</a:t>
            </a:r>
            <a:r>
              <a:rPr lang="en-US" altLang="zh-CN" sz="2800" dirty="0" smtClean="0"/>
              <a:t>SIFT</a:t>
            </a:r>
            <a:r>
              <a:rPr lang="zh-CN" altLang="en-US" sz="2800" dirty="0"/>
              <a:t>描述子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1066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SIFT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16</a:t>
            </a:fld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5971196"/>
              </p:ext>
            </p:extLst>
          </p:nvPr>
        </p:nvGraphicFramePr>
        <p:xfrm>
          <a:off x="1126750" y="2425955"/>
          <a:ext cx="10479632" cy="2077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Visio" r:id="rId3" imgW="4419345" imgH="876436" progId="Visio.Drawing.15">
                  <p:embed/>
                </p:oleObj>
              </mc:Choice>
              <mc:Fallback>
                <p:oleObj name="Visio" r:id="rId3" imgW="4419345" imgH="876436" progId="Visio.Drawing.15">
                  <p:embed/>
                  <p:pic>
                    <p:nvPicPr>
                      <p:cNvPr id="5" name="内容占位符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6750" y="2425955"/>
                        <a:ext cx="10479632" cy="207785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287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SIFT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17</a:t>
            </a:fld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RANSAC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9CB61C0-652E-4710-9837-64A29EC2B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645" y="1106713"/>
            <a:ext cx="3401711" cy="549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0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SIFT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18</a:t>
            </a:fld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E4C8B1BF-11A4-446E-8608-D221BECD8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861" y="1538161"/>
            <a:ext cx="2613598" cy="4646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125E915-0D8A-4501-B5A4-260CA7EB4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135" y="1538160"/>
            <a:ext cx="2613598" cy="464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602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SIFT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19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E4A962-280D-4C2F-A845-BA6629859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497" y="882586"/>
            <a:ext cx="5651099" cy="500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77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5">
            <a:extLst>
              <a:ext uri="{FF2B5EF4-FFF2-40B4-BE49-F238E27FC236}">
                <a16:creationId xmlns:a16="http://schemas.microsoft.com/office/drawing/2014/main" id="{30EB39C5-A6B2-4CF0-B1CF-5A00D097B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Part1 </a:t>
            </a:r>
            <a:r>
              <a:rPr lang="zh-CN" altLang="en-US" dirty="0" smtClean="0"/>
              <a:t>图像特征</a:t>
            </a:r>
            <a:r>
              <a:rPr lang="en-US" altLang="zh-CN" dirty="0" smtClean="0"/>
              <a:t>     </a:t>
            </a:r>
            <a:endParaRPr lang="zh-CN" altLang="en-US" dirty="0"/>
          </a:p>
        </p:txBody>
      </p:sp>
      <p:sp>
        <p:nvSpPr>
          <p:cNvPr id="4" name="标题 15">
            <a:extLst>
              <a:ext uri="{FF2B5EF4-FFF2-40B4-BE49-F238E27FC236}">
                <a16:creationId xmlns:a16="http://schemas.microsoft.com/office/drawing/2014/main" id="{30EB39C5-A6B2-4CF0-B1CF-5A00D097B592}"/>
              </a:ext>
            </a:extLst>
          </p:cNvPr>
          <p:cNvSpPr txBox="1">
            <a:spLocks/>
          </p:cNvSpPr>
          <p:nvPr/>
        </p:nvSpPr>
        <p:spPr>
          <a:xfrm>
            <a:off x="6187669" y="2354072"/>
            <a:ext cx="5376799" cy="4368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lang="zh-CN" altLang="en-US" sz="2400" b="1" kern="1200" dirty="0">
                <a:solidFill>
                  <a:srgbClr val="023279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lang="en-US" altLang="zh-CN" dirty="0" smtClean="0"/>
              <a:t>Part2 </a:t>
            </a:r>
            <a:r>
              <a:rPr lang="zh-CN" altLang="en-US" dirty="0" smtClean="0"/>
              <a:t>滤波</a:t>
            </a:r>
            <a:r>
              <a:rPr lang="en-US" altLang="zh-CN" dirty="0" smtClean="0"/>
              <a:t>     </a:t>
            </a:r>
            <a:endParaRPr lang="en-US" dirty="0"/>
          </a:p>
        </p:txBody>
      </p:sp>
      <p:sp>
        <p:nvSpPr>
          <p:cNvPr id="5" name="标题 15">
            <a:extLst>
              <a:ext uri="{FF2B5EF4-FFF2-40B4-BE49-F238E27FC236}">
                <a16:creationId xmlns:a16="http://schemas.microsoft.com/office/drawing/2014/main" id="{30EB39C5-A6B2-4CF0-B1CF-5A00D097B592}"/>
              </a:ext>
            </a:extLst>
          </p:cNvPr>
          <p:cNvSpPr txBox="1">
            <a:spLocks/>
          </p:cNvSpPr>
          <p:nvPr/>
        </p:nvSpPr>
        <p:spPr>
          <a:xfrm>
            <a:off x="6187670" y="3801872"/>
            <a:ext cx="5376799" cy="4368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lang="zh-CN" altLang="en-US" sz="2400" b="1" kern="1200" dirty="0">
                <a:solidFill>
                  <a:srgbClr val="023279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</a:lstStyle>
          <a:p>
            <a:r>
              <a:rPr lang="en-US" altLang="zh-CN" dirty="0" smtClean="0"/>
              <a:t>Part3 SIFT </a:t>
            </a:r>
            <a:r>
              <a:rPr lang="zh-CN" altLang="en-US" dirty="0" smtClean="0"/>
              <a:t>特征提取与匹配</a:t>
            </a:r>
            <a:r>
              <a:rPr lang="en-US" altLang="zh-CN" dirty="0" smtClean="0"/>
              <a:t>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295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SIFT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20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DDDFA64-79C4-4F40-A238-3EE93AE62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6590" y="943053"/>
            <a:ext cx="5615279" cy="538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3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SIFT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21</a:t>
            </a:fld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D98167E-2A58-4C8E-BB5C-1E810AD53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7715" y="1068822"/>
            <a:ext cx="5674075" cy="543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75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4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5427920B-8E1E-4B06-9678-8A1BE047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图像特征</a:t>
            </a:r>
            <a:endParaRPr lang="zh-CN" altLang="en-US" dirty="0"/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ACA9413-F42F-4DAA-A163-9F13834F5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什么是图像特征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lvl="1"/>
            <a:r>
              <a:rPr lang="zh-CN" altLang="en-US" dirty="0"/>
              <a:t>图像特征是一幅图像区别于另一幅图像的基本信息，用来识别和标记</a:t>
            </a:r>
            <a:r>
              <a:rPr lang="zh-CN" altLang="en-US" dirty="0" smtClean="0"/>
              <a:t>图像。</a:t>
            </a:r>
            <a:endParaRPr lang="en-US" altLang="zh-CN" dirty="0" smtClean="0"/>
          </a:p>
          <a:p>
            <a:pPr marL="457200" lvl="1" indent="0">
              <a:buNone/>
            </a:pPr>
            <a:endParaRPr lang="en-US" altLang="zh-CN" dirty="0" smtClean="0"/>
          </a:p>
          <a:p>
            <a:pPr lvl="1"/>
            <a:r>
              <a:rPr lang="zh-CN" altLang="en-US" dirty="0"/>
              <a:t>图像</a:t>
            </a:r>
            <a:r>
              <a:rPr lang="zh-CN" altLang="en-US" dirty="0" smtClean="0"/>
              <a:t>特征与观测方式对应。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可区分性，可靠性，特征间不相关</a:t>
            </a:r>
            <a:endParaRPr lang="en-US" altLang="zh-CN" dirty="0" smtClean="0"/>
          </a:p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32A6C10-1BC0-4A07-AF8A-E61586FDB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3380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5427920B-8E1E-4B06-9678-8A1BE047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滤波</a:t>
            </a:r>
            <a:endParaRPr lang="zh-CN" altLang="en-US" dirty="0"/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ACA9413-F42F-4DAA-A163-9F13834F5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特征提取的整体过程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32A6C10-1BC0-4A07-AF8A-E61586FDB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38463" y="2462463"/>
            <a:ext cx="2422358" cy="8101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图像输入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382043" y="2462463"/>
            <a:ext cx="2422358" cy="8101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观测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825623" y="2462463"/>
            <a:ext cx="2422358" cy="8101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抽象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8" name="直接箭头连接符 7"/>
          <p:cNvCxnSpPr>
            <a:stCxn id="3" idx="3"/>
            <a:endCxn id="11" idx="1"/>
          </p:cNvCxnSpPr>
          <p:nvPr/>
        </p:nvCxnSpPr>
        <p:spPr>
          <a:xfrm>
            <a:off x="3360821" y="2867526"/>
            <a:ext cx="10212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1" idx="3"/>
            <a:endCxn id="12" idx="1"/>
          </p:cNvCxnSpPr>
          <p:nvPr/>
        </p:nvCxnSpPr>
        <p:spPr>
          <a:xfrm>
            <a:off x="6804401" y="2867526"/>
            <a:ext cx="10212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56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5427920B-8E1E-4B06-9678-8A1BE047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滤波</a:t>
            </a:r>
            <a:endParaRPr lang="zh-CN" altLang="en-US" dirty="0"/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ACA9413-F42F-4DAA-A163-9F13834F5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特征提取的整体过程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信号输入系统，输出在观测角度上的信息。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这个系统应该是一个滤波器。</a:t>
            </a:r>
            <a:endParaRPr lang="en-US" altLang="zh-CN" dirty="0" smtClean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32A6C10-1BC0-4A07-AF8A-E61586FDB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938463" y="2462463"/>
            <a:ext cx="2422358" cy="8101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图像输入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382043" y="2462463"/>
            <a:ext cx="2422358" cy="81012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系统</a:t>
            </a:r>
          </a:p>
        </p:txBody>
      </p:sp>
      <p:cxnSp>
        <p:nvCxnSpPr>
          <p:cNvPr id="8" name="直接箭头连接符 7"/>
          <p:cNvCxnSpPr>
            <a:stCxn id="3" idx="3"/>
            <a:endCxn id="11" idx="1"/>
          </p:cNvCxnSpPr>
          <p:nvPr/>
        </p:nvCxnSpPr>
        <p:spPr>
          <a:xfrm>
            <a:off x="3360821" y="2867526"/>
            <a:ext cx="10212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6804401" y="2867526"/>
            <a:ext cx="10212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7825623" y="2462463"/>
            <a:ext cx="2422358" cy="8101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抽象</a:t>
            </a:r>
          </a:p>
        </p:txBody>
      </p:sp>
    </p:spTree>
    <p:extLst>
      <p:ext uri="{BB962C8B-B14F-4D97-AF65-F5344CB8AC3E}">
        <p14:creationId xmlns:p14="http://schemas.microsoft.com/office/powerpoint/2010/main" val="308181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5427920B-8E1E-4B06-9678-8A1BE047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滤波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ACA9413-F42F-4DAA-A163-9F13834F5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r>
              <a:rPr lang="zh-CN" altLang="en-US" sz="2000" dirty="0" smtClean="0">
                <a:latin typeface="华文宋体" panose="02010600040101010101" pitchFamily="2" charset="-122"/>
                <a:ea typeface="华文宋体" panose="02010600040101010101" pitchFamily="2" charset="-122"/>
              </a:rPr>
              <a:t>傅里叶变换</a:t>
            </a:r>
            <a:endParaRPr lang="en-US" altLang="zh-CN" sz="2000" dirty="0" smtClean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32A6C10-1BC0-4A07-AF8A-E61586FDB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6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91" y="1145056"/>
            <a:ext cx="2743200" cy="914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110" y="1127439"/>
            <a:ext cx="2971800" cy="8477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644" y="2096987"/>
            <a:ext cx="9582931" cy="450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68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5427920B-8E1E-4B06-9678-8A1BE047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滤波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ACA9413-F42F-4DAA-A163-9F13834F5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r>
              <a:rPr lang="zh-CN" altLang="en-US" sz="2000" dirty="0" smtClean="0">
                <a:latin typeface="华文宋体" panose="02010600040101010101" pitchFamily="2" charset="-122"/>
                <a:ea typeface="华文宋体" panose="02010600040101010101" pitchFamily="2" charset="-122"/>
              </a:rPr>
              <a:t>傅里叶变换</a:t>
            </a:r>
            <a:endParaRPr lang="en-US" altLang="zh-CN" sz="2000" dirty="0" smtClean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32A6C10-1BC0-4A07-AF8A-E61586FDB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7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91" y="1145056"/>
            <a:ext cx="2743200" cy="914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110" y="1127439"/>
            <a:ext cx="2971800" cy="8477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27" y="2059456"/>
            <a:ext cx="9622808" cy="442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33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5427920B-8E1E-4B06-9678-8A1BE047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滤波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ACA9413-F42F-4DAA-A163-9F13834F5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r>
              <a:rPr lang="zh-CN" altLang="en-US" sz="2000" dirty="0" smtClean="0">
                <a:latin typeface="华文宋体" panose="02010600040101010101" pitchFamily="2" charset="-122"/>
                <a:ea typeface="华文宋体" panose="02010600040101010101" pitchFamily="2" charset="-122"/>
              </a:rPr>
              <a:t>傅里叶变换</a:t>
            </a:r>
            <a:endParaRPr lang="en-US" altLang="zh-CN" sz="2000" dirty="0" smtClean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32A6C10-1BC0-4A07-AF8A-E61586FDB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8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91" y="1145056"/>
            <a:ext cx="2743200" cy="914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110" y="1127439"/>
            <a:ext cx="2971800" cy="8477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009" y="2322567"/>
            <a:ext cx="8494793" cy="453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40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5427920B-8E1E-4B06-9678-8A1BE047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滤波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ACA9413-F42F-4DAA-A163-9F13834F5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000" y="1170378"/>
            <a:ext cx="6757716" cy="3346249"/>
          </a:xfrm>
        </p:spPr>
        <p:txBody>
          <a:bodyPr/>
          <a:lstStyle/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r>
              <a:rPr lang="zh-CN" altLang="en-US" sz="2000" dirty="0" smtClean="0">
                <a:latin typeface="华文宋体" panose="02010600040101010101" pitchFamily="2" charset="-122"/>
                <a:ea typeface="华文宋体" panose="02010600040101010101" pitchFamily="2" charset="-122"/>
              </a:rPr>
              <a:t>傅里叶变换的问题</a:t>
            </a:r>
            <a:endParaRPr lang="en-US" altLang="zh-CN" sz="2000" dirty="0" smtClean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endParaRPr lang="en-US" altLang="zh-CN" sz="2000" dirty="0" smtClean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marL="457200" lvl="1" indent="0">
              <a:buNone/>
            </a:pPr>
            <a:endParaRPr lang="en-US" altLang="zh-CN" sz="20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32A6C10-1BC0-4A07-AF8A-E61586FDB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DB6E3B2-2909-4317-9E7E-E3B52934B200}" type="slidenum">
              <a:rPr lang="zh-CN" altLang="en-US" smtClean="0"/>
              <a:t>9</a:t>
            </a:fld>
            <a:endParaRPr lang="zh-CN" altLang="en-US" dirty="0"/>
          </a:p>
        </p:txBody>
      </p:sp>
      <p:pic>
        <p:nvPicPr>
          <p:cNvPr id="2050" name="Picture 2" descr="https://pic1.zhimg.com/def600cea95fa10e3872e88dc8059d6c_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2489" y="1354016"/>
            <a:ext cx="5503104" cy="4881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09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349FAADC-B04A-43EA-8399-C82C3E4B4187}" vid="{38011C66-6827-4CCB-9ABD-2461601A9432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221014分享</Template>
  <TotalTime>1692</TotalTime>
  <Words>204</Words>
  <Application>Microsoft Office PowerPoint</Application>
  <PresentationFormat>宽屏</PresentationFormat>
  <Paragraphs>80</Paragraphs>
  <Slides>22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7" baseType="lpstr">
      <vt:lpstr>Microsoft YaHei Light</vt:lpstr>
      <vt:lpstr>PingFang SC</vt:lpstr>
      <vt:lpstr>PingFang SC Light</vt:lpstr>
      <vt:lpstr>PingFang SC Medium</vt:lpstr>
      <vt:lpstr>等线</vt:lpstr>
      <vt:lpstr>等线 Light</vt:lpstr>
      <vt:lpstr>华文宋体</vt:lpstr>
      <vt:lpstr>宋体</vt:lpstr>
      <vt:lpstr>微软雅黑</vt:lpstr>
      <vt:lpstr>微软雅黑</vt:lpstr>
      <vt:lpstr>Arial</vt:lpstr>
      <vt:lpstr>Cambria Math</vt:lpstr>
      <vt:lpstr>Times New Roman</vt:lpstr>
      <vt:lpstr>Office 主题​​</vt:lpstr>
      <vt:lpstr>Microsoft Visio 绘图</vt:lpstr>
      <vt:lpstr>SIFT特征提取</vt:lpstr>
      <vt:lpstr>Part1 图像特征     </vt:lpstr>
      <vt:lpstr>图像特征</vt:lpstr>
      <vt:lpstr>滤波</vt:lpstr>
      <vt:lpstr>滤波</vt:lpstr>
      <vt:lpstr>滤波</vt:lpstr>
      <vt:lpstr>滤波</vt:lpstr>
      <vt:lpstr>滤波</vt:lpstr>
      <vt:lpstr>滤波</vt:lpstr>
      <vt:lpstr>滤波</vt:lpstr>
      <vt:lpstr>滤波</vt:lpstr>
      <vt:lpstr>SIFT</vt:lpstr>
      <vt:lpstr>SIFT</vt:lpstr>
      <vt:lpstr>SIFT</vt:lpstr>
      <vt:lpstr>PowerPoint 演示文稿</vt:lpstr>
      <vt:lpstr>SIFT</vt:lpstr>
      <vt:lpstr>SIFT</vt:lpstr>
      <vt:lpstr>SIFT</vt:lpstr>
      <vt:lpstr>SIFT</vt:lpstr>
      <vt:lpstr>SIFT</vt:lpstr>
      <vt:lpstr>SIFT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图像处理算法综述</dc:title>
  <dc:creator>陈艳超</dc:creator>
  <cp:lastModifiedBy>陈艳超</cp:lastModifiedBy>
  <cp:revision>21</cp:revision>
  <dcterms:created xsi:type="dcterms:W3CDTF">2022-10-13T03:55:30Z</dcterms:created>
  <dcterms:modified xsi:type="dcterms:W3CDTF">2022-10-14T08:16:37Z</dcterms:modified>
</cp:coreProperties>
</file>

<file path=docProps/thumbnail.jpeg>
</file>